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2" r:id="rId4"/>
    <p:sldId id="258" r:id="rId5"/>
    <p:sldId id="274" r:id="rId6"/>
    <p:sldId id="275" r:id="rId7"/>
    <p:sldId id="278" r:id="rId8"/>
    <p:sldId id="259" r:id="rId9"/>
    <p:sldId id="260" r:id="rId10"/>
    <p:sldId id="262" r:id="rId11"/>
    <p:sldId id="263" r:id="rId12"/>
    <p:sldId id="261" r:id="rId13"/>
    <p:sldId id="264" r:id="rId14"/>
    <p:sldId id="276" r:id="rId15"/>
    <p:sldId id="277"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E1DA412-4615-40FC-AC5C-D4A31447913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 xmlns:a16="http://schemas.microsoft.com/office/drawing/2014/main" id="{F559B7A1-E56E-41DE-95AE-7488666C48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 xmlns:a16="http://schemas.microsoft.com/office/drawing/2014/main" id="{D060F360-E486-4BFE-B3B6-A0FF6507FA19}"/>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5" name="Tijdelijke aanduiding voor voettekst 4">
            <a:extLst>
              <a:ext uri="{FF2B5EF4-FFF2-40B4-BE49-F238E27FC236}">
                <a16:creationId xmlns="" xmlns:a16="http://schemas.microsoft.com/office/drawing/2014/main" id="{A7720371-C23E-404C-8173-FE110DC8875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6138FCD2-DB54-4589-88BA-5A48B31CF5EE}"/>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275876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460E3A2-D1E4-4A90-A3A3-1C27FA41776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 xmlns:a16="http://schemas.microsoft.com/office/drawing/2014/main" id="{81611E0A-4DE9-4DAF-99F3-396B7F0BBDB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3C5E7FAF-BEAB-4DDB-8D38-1928DA389AA0}"/>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5" name="Tijdelijke aanduiding voor voettekst 4">
            <a:extLst>
              <a:ext uri="{FF2B5EF4-FFF2-40B4-BE49-F238E27FC236}">
                <a16:creationId xmlns="" xmlns:a16="http://schemas.microsoft.com/office/drawing/2014/main" id="{B531D16B-A1FD-409D-94A0-2D8DB7560B4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A06BEF0E-BA7C-43AE-A86C-98EA653FDFBB}"/>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79756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 xmlns:a16="http://schemas.microsoft.com/office/drawing/2014/main" id="{E1208669-B74B-4165-B706-6D20A915AB1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 xmlns:a16="http://schemas.microsoft.com/office/drawing/2014/main" id="{6E31DF73-DCF5-4E63-8F46-ED509107D8B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C822D270-A59C-41C2-BFE9-0B929F1629D9}"/>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5" name="Tijdelijke aanduiding voor voettekst 4">
            <a:extLst>
              <a:ext uri="{FF2B5EF4-FFF2-40B4-BE49-F238E27FC236}">
                <a16:creationId xmlns="" xmlns:a16="http://schemas.microsoft.com/office/drawing/2014/main" id="{0DB9F80B-E989-471B-97F1-50845DFEDCA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A7B43E89-E48F-4D06-8054-EF7B275B5166}"/>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295764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E1DA412-4615-40FC-AC5C-D4A31447913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 xmlns:a16="http://schemas.microsoft.com/office/drawing/2014/main" id="{F559B7A1-E56E-41DE-95AE-7488666C48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 xmlns:a16="http://schemas.microsoft.com/office/drawing/2014/main" id="{D060F360-E486-4BFE-B3B6-A0FF6507FA19}"/>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5" name="Tijdelijke aanduiding voor voettekst 4">
            <a:extLst>
              <a:ext uri="{FF2B5EF4-FFF2-40B4-BE49-F238E27FC236}">
                <a16:creationId xmlns="" xmlns:a16="http://schemas.microsoft.com/office/drawing/2014/main" id="{A7720371-C23E-404C-8173-FE110DC88756}"/>
              </a:ext>
            </a:extLst>
          </p:cNvPr>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6138FCD2-DB54-4589-88BA-5A48B31CF5EE}"/>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812477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97ED7ED-4E84-47B6-B45B-297EF853518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8DAC7E61-94F6-456F-8201-EDF4E0E2412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48504109-B078-4A32-8A6F-614F72B6D0CD}"/>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5" name="Tijdelijke aanduiding voor voettekst 4">
            <a:extLst>
              <a:ext uri="{FF2B5EF4-FFF2-40B4-BE49-F238E27FC236}">
                <a16:creationId xmlns="" xmlns:a16="http://schemas.microsoft.com/office/drawing/2014/main" id="{0A66D96E-CFF9-451E-95E1-8CF65E0A7D24}"/>
              </a:ext>
            </a:extLst>
          </p:cNvPr>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09B499EA-4F3B-4320-BA6C-19A2CEFF5E43}"/>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560423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AC94546-4936-4961-8F4C-B0F6C419F56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 xmlns:a16="http://schemas.microsoft.com/office/drawing/2014/main" id="{89CFF678-322D-4AC7-B025-91E4B4D911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 xmlns:a16="http://schemas.microsoft.com/office/drawing/2014/main" id="{AEED9529-B705-47EE-817E-90DC94FA5F06}"/>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5" name="Tijdelijke aanduiding voor voettekst 4">
            <a:extLst>
              <a:ext uri="{FF2B5EF4-FFF2-40B4-BE49-F238E27FC236}">
                <a16:creationId xmlns="" xmlns:a16="http://schemas.microsoft.com/office/drawing/2014/main" id="{6942908D-A7AB-4F1C-827E-A146553673A0}"/>
              </a:ext>
            </a:extLst>
          </p:cNvPr>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06FC41AE-65DA-45A3-8DD2-67292648FF70}"/>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187191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C4FCEC7-B160-4970-95F6-9285AE6842F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CD0E27B2-3279-418C-84FB-37387A0AF11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 xmlns:a16="http://schemas.microsoft.com/office/drawing/2014/main" id="{73615C88-3C24-4A38-AF5D-197095ED48B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 xmlns:a16="http://schemas.microsoft.com/office/drawing/2014/main" id="{E346EDED-6315-48C2-83B8-AA2F2F70757C}"/>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6" name="Tijdelijke aanduiding voor voettekst 5">
            <a:extLst>
              <a:ext uri="{FF2B5EF4-FFF2-40B4-BE49-F238E27FC236}">
                <a16:creationId xmlns="" xmlns:a16="http://schemas.microsoft.com/office/drawing/2014/main" id="{028FC826-C21A-4373-8279-A12C63867A4D}"/>
              </a:ext>
            </a:extLst>
          </p:cNvPr>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a:extLst>
              <a:ext uri="{FF2B5EF4-FFF2-40B4-BE49-F238E27FC236}">
                <a16:creationId xmlns="" xmlns:a16="http://schemas.microsoft.com/office/drawing/2014/main" id="{A22EDCED-94E5-4E1A-BD70-3DA541B42A0E}"/>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536264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B00B88C-E209-4CE3-AA00-FA5999E6C88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 xmlns:a16="http://schemas.microsoft.com/office/drawing/2014/main" id="{BF6AE09C-2BD3-4659-B7D2-7B776B679F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 xmlns:a16="http://schemas.microsoft.com/office/drawing/2014/main" id="{117298FB-6DB9-48BD-8886-E06F3DEF333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 xmlns:a16="http://schemas.microsoft.com/office/drawing/2014/main" id="{C71902F4-618D-4554-906E-B34AE3AD1D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 xmlns:a16="http://schemas.microsoft.com/office/drawing/2014/main" id="{7C1F36DB-F9F6-4E43-84D3-DF66668699D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 xmlns:a16="http://schemas.microsoft.com/office/drawing/2014/main" id="{3FCCF410-4D1F-4815-B0E0-65CE043A8AB4}"/>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8" name="Tijdelijke aanduiding voor voettekst 7">
            <a:extLst>
              <a:ext uri="{FF2B5EF4-FFF2-40B4-BE49-F238E27FC236}">
                <a16:creationId xmlns="" xmlns:a16="http://schemas.microsoft.com/office/drawing/2014/main" id="{243E5003-2F3C-43BD-8EE8-28A284D458EA}"/>
              </a:ext>
            </a:extLst>
          </p:cNvPr>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a:extLst>
              <a:ext uri="{FF2B5EF4-FFF2-40B4-BE49-F238E27FC236}">
                <a16:creationId xmlns="" xmlns:a16="http://schemas.microsoft.com/office/drawing/2014/main" id="{37268F85-B594-4545-9FD2-301BA415C03A}"/>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151384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65FEC9D-7933-4634-AC98-F86DAA46222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 xmlns:a16="http://schemas.microsoft.com/office/drawing/2014/main" id="{6BCBAC30-C833-4BC6-943C-F5731A7C042D}"/>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4" name="Tijdelijke aanduiding voor voettekst 3">
            <a:extLst>
              <a:ext uri="{FF2B5EF4-FFF2-40B4-BE49-F238E27FC236}">
                <a16:creationId xmlns="" xmlns:a16="http://schemas.microsoft.com/office/drawing/2014/main" id="{C6AD166F-EF8B-4CB6-80E2-2549845473B5}"/>
              </a:ext>
            </a:extLst>
          </p:cNvPr>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a:extLst>
              <a:ext uri="{FF2B5EF4-FFF2-40B4-BE49-F238E27FC236}">
                <a16:creationId xmlns="" xmlns:a16="http://schemas.microsoft.com/office/drawing/2014/main" id="{562A867D-F5D2-4855-9013-F4D6E3A295D9}"/>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751076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 xmlns:a16="http://schemas.microsoft.com/office/drawing/2014/main" id="{FFCEA0DC-A787-450F-9842-D04E083EB284}"/>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3" name="Tijdelijke aanduiding voor voettekst 2">
            <a:extLst>
              <a:ext uri="{FF2B5EF4-FFF2-40B4-BE49-F238E27FC236}">
                <a16:creationId xmlns="" xmlns:a16="http://schemas.microsoft.com/office/drawing/2014/main" id="{EB00ABE0-BE51-466D-8865-7E687636CEE6}"/>
              </a:ext>
            </a:extLst>
          </p:cNvPr>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a:extLst>
              <a:ext uri="{FF2B5EF4-FFF2-40B4-BE49-F238E27FC236}">
                <a16:creationId xmlns="" xmlns:a16="http://schemas.microsoft.com/office/drawing/2014/main" id="{5CA921E3-DE5C-4255-AB33-CA8040090BFE}"/>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42449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CF201F7-48C1-4B71-AD7C-4D7EC0149D5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 xmlns:a16="http://schemas.microsoft.com/office/drawing/2014/main" id="{BBB1642D-D6A5-4619-8285-B9204D5ED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 xmlns:a16="http://schemas.microsoft.com/office/drawing/2014/main" id="{79723E3A-3759-45F4-A176-0E28CE23E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 xmlns:a16="http://schemas.microsoft.com/office/drawing/2014/main" id="{7F9CECB3-3D6D-4BDE-AA05-105890ED04E1}"/>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6" name="Tijdelijke aanduiding voor voettekst 5">
            <a:extLst>
              <a:ext uri="{FF2B5EF4-FFF2-40B4-BE49-F238E27FC236}">
                <a16:creationId xmlns="" xmlns:a16="http://schemas.microsoft.com/office/drawing/2014/main" id="{B37AA10C-63CF-4B36-8D82-41938EE84DB6}"/>
              </a:ext>
            </a:extLst>
          </p:cNvPr>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a:extLst>
              <a:ext uri="{FF2B5EF4-FFF2-40B4-BE49-F238E27FC236}">
                <a16:creationId xmlns="" xmlns:a16="http://schemas.microsoft.com/office/drawing/2014/main" id="{EC1DC448-A98C-40A9-ADB3-4F40052C6634}"/>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17287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97ED7ED-4E84-47B6-B45B-297EF853518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8DAC7E61-94F6-456F-8201-EDF4E0E2412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48504109-B078-4A32-8A6F-614F72B6D0CD}"/>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5" name="Tijdelijke aanduiding voor voettekst 4">
            <a:extLst>
              <a:ext uri="{FF2B5EF4-FFF2-40B4-BE49-F238E27FC236}">
                <a16:creationId xmlns="" xmlns:a16="http://schemas.microsoft.com/office/drawing/2014/main" id="{0A66D96E-CFF9-451E-95E1-8CF65E0A7D2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09B499EA-4F3B-4320-BA6C-19A2CEFF5E43}"/>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2882755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DF756AD-61CB-4F23-8FF7-0358831AF3F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 xmlns:a16="http://schemas.microsoft.com/office/drawing/2014/main" id="{28AC5D65-F66B-41F7-B2BA-1A1E52787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 xmlns:a16="http://schemas.microsoft.com/office/drawing/2014/main" id="{26C031E4-BD97-4DDC-96A7-78C6ED890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 xmlns:a16="http://schemas.microsoft.com/office/drawing/2014/main" id="{48811FE3-069C-4F02-84D7-FCFEE4744420}"/>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6" name="Tijdelijke aanduiding voor voettekst 5">
            <a:extLst>
              <a:ext uri="{FF2B5EF4-FFF2-40B4-BE49-F238E27FC236}">
                <a16:creationId xmlns="" xmlns:a16="http://schemas.microsoft.com/office/drawing/2014/main" id="{56605927-7E53-4B0C-BF3D-9CA100BF95F0}"/>
              </a:ext>
            </a:extLst>
          </p:cNvPr>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a:extLst>
              <a:ext uri="{FF2B5EF4-FFF2-40B4-BE49-F238E27FC236}">
                <a16:creationId xmlns="" xmlns:a16="http://schemas.microsoft.com/office/drawing/2014/main" id="{E93D1988-592A-4DBA-8666-1800AE3BAF22}"/>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415122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460E3A2-D1E4-4A90-A3A3-1C27FA41776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 xmlns:a16="http://schemas.microsoft.com/office/drawing/2014/main" id="{81611E0A-4DE9-4DAF-99F3-396B7F0BBDB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3C5E7FAF-BEAB-4DDB-8D38-1928DA389AA0}"/>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5" name="Tijdelijke aanduiding voor voettekst 4">
            <a:extLst>
              <a:ext uri="{FF2B5EF4-FFF2-40B4-BE49-F238E27FC236}">
                <a16:creationId xmlns="" xmlns:a16="http://schemas.microsoft.com/office/drawing/2014/main" id="{B531D16B-A1FD-409D-94A0-2D8DB7560B42}"/>
              </a:ext>
            </a:extLst>
          </p:cNvPr>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A06BEF0E-BA7C-43AE-A86C-98EA653FDFBB}"/>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035111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 xmlns:a16="http://schemas.microsoft.com/office/drawing/2014/main" id="{E1208669-B74B-4165-B706-6D20A915AB1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 xmlns:a16="http://schemas.microsoft.com/office/drawing/2014/main" id="{6E31DF73-DCF5-4E63-8F46-ED509107D8B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C822D270-A59C-41C2-BFE9-0B929F1629D9}"/>
              </a:ext>
            </a:extLst>
          </p:cNvPr>
          <p:cNvSpPr>
            <a:spLocks noGrp="1"/>
          </p:cNvSpPr>
          <p:nvPr>
            <p:ph type="dt" sz="half" idx="10"/>
          </p:nvPr>
        </p:nvSpPr>
        <p:spPr/>
        <p:txBody>
          <a:body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5" name="Tijdelijke aanduiding voor voettekst 4">
            <a:extLst>
              <a:ext uri="{FF2B5EF4-FFF2-40B4-BE49-F238E27FC236}">
                <a16:creationId xmlns="" xmlns:a16="http://schemas.microsoft.com/office/drawing/2014/main" id="{0DB9F80B-E989-471B-97F1-50845DFEDCA5}"/>
              </a:ext>
            </a:extLst>
          </p:cNvPr>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A7B43E89-E48F-4D06-8054-EF7B275B5166}"/>
              </a:ext>
            </a:extLst>
          </p:cNvPr>
          <p:cNvSpPr>
            <a:spLocks noGrp="1"/>
          </p:cNvSpPr>
          <p:nvPr>
            <p:ph type="sldNum" sz="quarter" idx="12"/>
          </p:nvPr>
        </p:nvSpPr>
        <p:spPr/>
        <p:txBody>
          <a:body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17292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AC94546-4936-4961-8F4C-B0F6C419F56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 xmlns:a16="http://schemas.microsoft.com/office/drawing/2014/main" id="{89CFF678-322D-4AC7-B025-91E4B4D911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 xmlns:a16="http://schemas.microsoft.com/office/drawing/2014/main" id="{AEED9529-B705-47EE-817E-90DC94FA5F06}"/>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5" name="Tijdelijke aanduiding voor voettekst 4">
            <a:extLst>
              <a:ext uri="{FF2B5EF4-FFF2-40B4-BE49-F238E27FC236}">
                <a16:creationId xmlns="" xmlns:a16="http://schemas.microsoft.com/office/drawing/2014/main" id="{6942908D-A7AB-4F1C-827E-A146553673A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06FC41AE-65DA-45A3-8DD2-67292648FF70}"/>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4060717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C4FCEC7-B160-4970-95F6-9285AE6842F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CD0E27B2-3279-418C-84FB-37387A0AF11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 xmlns:a16="http://schemas.microsoft.com/office/drawing/2014/main" id="{73615C88-3C24-4A38-AF5D-197095ED48B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 xmlns:a16="http://schemas.microsoft.com/office/drawing/2014/main" id="{E346EDED-6315-48C2-83B8-AA2F2F70757C}"/>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6" name="Tijdelijke aanduiding voor voettekst 5">
            <a:extLst>
              <a:ext uri="{FF2B5EF4-FFF2-40B4-BE49-F238E27FC236}">
                <a16:creationId xmlns="" xmlns:a16="http://schemas.microsoft.com/office/drawing/2014/main" id="{028FC826-C21A-4373-8279-A12C63867A4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A22EDCED-94E5-4E1A-BD70-3DA541B42A0E}"/>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210650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B00B88C-E209-4CE3-AA00-FA5999E6C88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 xmlns:a16="http://schemas.microsoft.com/office/drawing/2014/main" id="{BF6AE09C-2BD3-4659-B7D2-7B776B679F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 xmlns:a16="http://schemas.microsoft.com/office/drawing/2014/main" id="{117298FB-6DB9-48BD-8886-E06F3DEF333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 xmlns:a16="http://schemas.microsoft.com/office/drawing/2014/main" id="{C71902F4-618D-4554-906E-B34AE3AD1D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 xmlns:a16="http://schemas.microsoft.com/office/drawing/2014/main" id="{7C1F36DB-F9F6-4E43-84D3-DF66668699D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 xmlns:a16="http://schemas.microsoft.com/office/drawing/2014/main" id="{3FCCF410-4D1F-4815-B0E0-65CE043A8AB4}"/>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8" name="Tijdelijke aanduiding voor voettekst 7">
            <a:extLst>
              <a:ext uri="{FF2B5EF4-FFF2-40B4-BE49-F238E27FC236}">
                <a16:creationId xmlns="" xmlns:a16="http://schemas.microsoft.com/office/drawing/2014/main" id="{243E5003-2F3C-43BD-8EE8-28A284D458E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 xmlns:a16="http://schemas.microsoft.com/office/drawing/2014/main" id="{37268F85-B594-4545-9FD2-301BA415C03A}"/>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2989507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65FEC9D-7933-4634-AC98-F86DAA46222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 xmlns:a16="http://schemas.microsoft.com/office/drawing/2014/main" id="{6BCBAC30-C833-4BC6-943C-F5731A7C042D}"/>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4" name="Tijdelijke aanduiding voor voettekst 3">
            <a:extLst>
              <a:ext uri="{FF2B5EF4-FFF2-40B4-BE49-F238E27FC236}">
                <a16:creationId xmlns="" xmlns:a16="http://schemas.microsoft.com/office/drawing/2014/main" id="{C6AD166F-EF8B-4CB6-80E2-2549845473B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 xmlns:a16="http://schemas.microsoft.com/office/drawing/2014/main" id="{562A867D-F5D2-4855-9013-F4D6E3A295D9}"/>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226831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 xmlns:a16="http://schemas.microsoft.com/office/drawing/2014/main" id="{FFCEA0DC-A787-450F-9842-D04E083EB284}"/>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3" name="Tijdelijke aanduiding voor voettekst 2">
            <a:extLst>
              <a:ext uri="{FF2B5EF4-FFF2-40B4-BE49-F238E27FC236}">
                <a16:creationId xmlns="" xmlns:a16="http://schemas.microsoft.com/office/drawing/2014/main" id="{EB00ABE0-BE51-466D-8865-7E687636CEE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 xmlns:a16="http://schemas.microsoft.com/office/drawing/2014/main" id="{5CA921E3-DE5C-4255-AB33-CA8040090BFE}"/>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144322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CF201F7-48C1-4B71-AD7C-4D7EC0149D5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 xmlns:a16="http://schemas.microsoft.com/office/drawing/2014/main" id="{BBB1642D-D6A5-4619-8285-B9204D5ED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 xmlns:a16="http://schemas.microsoft.com/office/drawing/2014/main" id="{79723E3A-3759-45F4-A176-0E28CE23E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 xmlns:a16="http://schemas.microsoft.com/office/drawing/2014/main" id="{7F9CECB3-3D6D-4BDE-AA05-105890ED04E1}"/>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6" name="Tijdelijke aanduiding voor voettekst 5">
            <a:extLst>
              <a:ext uri="{FF2B5EF4-FFF2-40B4-BE49-F238E27FC236}">
                <a16:creationId xmlns="" xmlns:a16="http://schemas.microsoft.com/office/drawing/2014/main" id="{B37AA10C-63CF-4B36-8D82-41938EE84DB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EC1DC448-A98C-40A9-ADB3-4F40052C6634}"/>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42086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DF756AD-61CB-4F23-8FF7-0358831AF3F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 xmlns:a16="http://schemas.microsoft.com/office/drawing/2014/main" id="{28AC5D65-F66B-41F7-B2BA-1A1E52787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 xmlns:a16="http://schemas.microsoft.com/office/drawing/2014/main" id="{26C031E4-BD97-4DDC-96A7-78C6ED890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 xmlns:a16="http://schemas.microsoft.com/office/drawing/2014/main" id="{48811FE3-069C-4F02-84D7-FCFEE4744420}"/>
              </a:ext>
            </a:extLst>
          </p:cNvPr>
          <p:cNvSpPr>
            <a:spLocks noGrp="1"/>
          </p:cNvSpPr>
          <p:nvPr>
            <p:ph type="dt" sz="half" idx="10"/>
          </p:nvPr>
        </p:nvSpPr>
        <p:spPr/>
        <p:txBody>
          <a:bodyPr/>
          <a:lstStyle/>
          <a:p>
            <a:fld id="{7210C05A-919C-4AAC-93C3-062DCEED2E74}" type="datetimeFigureOut">
              <a:rPr lang="nl-NL" smtClean="0"/>
              <a:t>1-10-2021</a:t>
            </a:fld>
            <a:endParaRPr lang="nl-NL"/>
          </a:p>
        </p:txBody>
      </p:sp>
      <p:sp>
        <p:nvSpPr>
          <p:cNvPr id="6" name="Tijdelijke aanduiding voor voettekst 5">
            <a:extLst>
              <a:ext uri="{FF2B5EF4-FFF2-40B4-BE49-F238E27FC236}">
                <a16:creationId xmlns="" xmlns:a16="http://schemas.microsoft.com/office/drawing/2014/main" id="{56605927-7E53-4B0C-BF3D-9CA100BF95F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E93D1988-592A-4DBA-8666-1800AE3BAF22}"/>
              </a:ext>
            </a:extLst>
          </p:cNvPr>
          <p:cNvSpPr>
            <a:spLocks noGrp="1"/>
          </p:cNvSpPr>
          <p:nvPr>
            <p:ph type="sldNum" sz="quarter" idx="12"/>
          </p:nvPr>
        </p:nvSpPr>
        <p:spPr/>
        <p:txBody>
          <a:bodyPr/>
          <a:lstStyle/>
          <a:p>
            <a:fld id="{01A85BB2-C1E8-4809-BA47-95DE960024A7}" type="slidenum">
              <a:rPr lang="nl-NL" smtClean="0"/>
              <a:t>‹nr.›</a:t>
            </a:fld>
            <a:endParaRPr lang="nl-NL"/>
          </a:p>
        </p:txBody>
      </p:sp>
    </p:spTree>
    <p:extLst>
      <p:ext uri="{BB962C8B-B14F-4D97-AF65-F5344CB8AC3E}">
        <p14:creationId xmlns:p14="http://schemas.microsoft.com/office/powerpoint/2010/main" val="202070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 xmlns:a16="http://schemas.microsoft.com/office/drawing/2014/main" id="{51259901-15CA-4CEB-B638-0AE3FB32BD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 xmlns:a16="http://schemas.microsoft.com/office/drawing/2014/main" id="{99E77C98-7C5B-4286-90F8-3E87AEF60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C08EA423-87C2-4399-AA15-512A33865C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0C05A-919C-4AAC-93C3-062DCEED2E74}" type="datetimeFigureOut">
              <a:rPr lang="nl-NL" smtClean="0"/>
              <a:t>1-10-2021</a:t>
            </a:fld>
            <a:endParaRPr lang="nl-NL"/>
          </a:p>
        </p:txBody>
      </p:sp>
      <p:sp>
        <p:nvSpPr>
          <p:cNvPr id="5" name="Tijdelijke aanduiding voor voettekst 4">
            <a:extLst>
              <a:ext uri="{FF2B5EF4-FFF2-40B4-BE49-F238E27FC236}">
                <a16:creationId xmlns="" xmlns:a16="http://schemas.microsoft.com/office/drawing/2014/main" id="{11DE1FCB-5D05-41CB-862E-0315324FBB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 xmlns:a16="http://schemas.microsoft.com/office/drawing/2014/main" id="{1E9B4DBD-F427-4484-B07B-3D5777500D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85BB2-C1E8-4809-BA47-95DE960024A7}" type="slidenum">
              <a:rPr lang="nl-NL" smtClean="0"/>
              <a:t>‹nr.›</a:t>
            </a:fld>
            <a:endParaRPr lang="nl-NL"/>
          </a:p>
        </p:txBody>
      </p:sp>
    </p:spTree>
    <p:extLst>
      <p:ext uri="{BB962C8B-B14F-4D97-AF65-F5344CB8AC3E}">
        <p14:creationId xmlns:p14="http://schemas.microsoft.com/office/powerpoint/2010/main" val="841552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 xmlns:a16="http://schemas.microsoft.com/office/drawing/2014/main" id="{51259901-15CA-4CEB-B638-0AE3FB32BD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 xmlns:a16="http://schemas.microsoft.com/office/drawing/2014/main" id="{99E77C98-7C5B-4286-90F8-3E87AEF60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C08EA423-87C2-4399-AA15-512A33865C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0C05A-919C-4AAC-93C3-062DCEED2E74}" type="datetimeFigureOut">
              <a:rPr lang="nl-NL" smtClean="0">
                <a:solidFill>
                  <a:prstClr val="black">
                    <a:tint val="75000"/>
                  </a:prstClr>
                </a:solidFill>
              </a:rPr>
              <a:pPr/>
              <a:t>1-10-2021</a:t>
            </a:fld>
            <a:endParaRPr lang="nl-NL">
              <a:solidFill>
                <a:prstClr val="black">
                  <a:tint val="75000"/>
                </a:prstClr>
              </a:solidFill>
            </a:endParaRPr>
          </a:p>
        </p:txBody>
      </p:sp>
      <p:sp>
        <p:nvSpPr>
          <p:cNvPr id="5" name="Tijdelijke aanduiding voor voettekst 4">
            <a:extLst>
              <a:ext uri="{FF2B5EF4-FFF2-40B4-BE49-F238E27FC236}">
                <a16:creationId xmlns="" xmlns:a16="http://schemas.microsoft.com/office/drawing/2014/main" id="{11DE1FCB-5D05-41CB-862E-0315324FBB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1E9B4DBD-F427-4484-B07B-3D5777500D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85BB2-C1E8-4809-BA47-95DE960024A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15380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3.tmp"/></Relationships>
</file>

<file path=ppt/slides/_rels/slide1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 xmlns:a16="http://schemas.microsoft.com/office/drawing/2014/main" id="{017517EF-BD4D-4055-BDB4-A322C53568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81230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 xmlns:a16="http://schemas.microsoft.com/office/drawing/2014/main" id="{0ADDB668-2CA4-4D2B-9C34-3487CA330B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1553" y="1117105"/>
            <a:ext cx="11097349" cy="1573149"/>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 xmlns:a16="http://schemas.microsoft.com/office/drawing/2014/main" id="{0B8826F3-E76A-4777-952F-5C53D3806C0B}"/>
              </a:ext>
            </a:extLst>
          </p:cNvPr>
          <p:cNvSpPr>
            <a:spLocks noGrp="1"/>
          </p:cNvSpPr>
          <p:nvPr>
            <p:ph type="ctrTitle"/>
          </p:nvPr>
        </p:nvSpPr>
        <p:spPr>
          <a:xfrm>
            <a:off x="901690" y="1217878"/>
            <a:ext cx="6430414" cy="1371600"/>
          </a:xfrm>
        </p:spPr>
        <p:txBody>
          <a:bodyPr anchor="ctr">
            <a:normAutofit/>
          </a:bodyPr>
          <a:lstStyle/>
          <a:p>
            <a:pPr algn="l"/>
            <a:r>
              <a:rPr lang="nl-NL" sz="4000" b="1" dirty="0"/>
              <a:t>TOELICHTING VOORTGANG</a:t>
            </a:r>
          </a:p>
        </p:txBody>
      </p:sp>
      <p:sp>
        <p:nvSpPr>
          <p:cNvPr id="15" name="Rectangle 14">
            <a:extLst>
              <a:ext uri="{FF2B5EF4-FFF2-40B4-BE49-F238E27FC236}">
                <a16:creationId xmlns="" xmlns:a16="http://schemas.microsoft.com/office/drawing/2014/main" id="{2568BC19-F052-4108-93E1-6A3D1DEC07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4784" y="1576727"/>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 xmlns:a16="http://schemas.microsoft.com/office/drawing/2014/main" id="{D5FD337D-4D6B-4C8B-B6F5-121097E0988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7126032" y="1879567"/>
            <a:ext cx="1021458"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Afbeelding 4">
            <a:extLst>
              <a:ext uri="{FF2B5EF4-FFF2-40B4-BE49-F238E27FC236}">
                <a16:creationId xmlns="" xmlns:a16="http://schemas.microsoft.com/office/drawing/2014/main" id="{9091509A-E702-411C-AD05-2E223617EB87}"/>
              </a:ext>
            </a:extLst>
          </p:cNvPr>
          <p:cNvPicPr>
            <a:picLocks noChangeAspect="1"/>
          </p:cNvPicPr>
          <p:nvPr/>
        </p:nvPicPr>
        <p:blipFill>
          <a:blip r:embed="rId2"/>
          <a:stretch>
            <a:fillRect/>
          </a:stretch>
        </p:blipFill>
        <p:spPr>
          <a:xfrm>
            <a:off x="549058" y="3230941"/>
            <a:ext cx="11097349" cy="3551153"/>
          </a:xfrm>
          <a:prstGeom prst="rect">
            <a:avLst/>
          </a:prstGeom>
        </p:spPr>
      </p:pic>
      <p:pic>
        <p:nvPicPr>
          <p:cNvPr id="4" name="Afbeelding 3">
            <a:extLst>
              <a:ext uri="{FF2B5EF4-FFF2-40B4-BE49-F238E27FC236}">
                <a16:creationId xmlns="" xmlns:a16="http://schemas.microsoft.com/office/drawing/2014/main" id="{AEF11B18-5188-4A09-A57F-D4B4D35D5FC1}"/>
              </a:ext>
            </a:extLst>
          </p:cNvPr>
          <p:cNvPicPr>
            <a:picLocks noChangeAspect="1"/>
          </p:cNvPicPr>
          <p:nvPr/>
        </p:nvPicPr>
        <p:blipFill>
          <a:blip r:embed="rId3"/>
          <a:stretch>
            <a:fillRect/>
          </a:stretch>
        </p:blipFill>
        <p:spPr>
          <a:xfrm>
            <a:off x="0" y="0"/>
            <a:ext cx="12192000" cy="812303"/>
          </a:xfrm>
          <a:prstGeom prst="rect">
            <a:avLst/>
          </a:prstGeom>
        </p:spPr>
      </p:pic>
      <p:pic>
        <p:nvPicPr>
          <p:cNvPr id="6" name="Afbeelding 5" descr="Afbeelding met tekst&#10;&#10;Automatisch gegenereerde beschrijving">
            <a:extLst>
              <a:ext uri="{FF2B5EF4-FFF2-40B4-BE49-F238E27FC236}">
                <a16:creationId xmlns="" xmlns:a16="http://schemas.microsoft.com/office/drawing/2014/main" id="{B85A5A16-B367-47CF-A06D-F37F25A3B321}"/>
              </a:ext>
            </a:extLst>
          </p:cNvPr>
          <p:cNvPicPr>
            <a:picLocks noChangeAspect="1"/>
          </p:cNvPicPr>
          <p:nvPr/>
        </p:nvPicPr>
        <p:blipFill>
          <a:blip r:embed="rId4"/>
          <a:stretch>
            <a:fillRect/>
          </a:stretch>
        </p:blipFill>
        <p:spPr>
          <a:xfrm>
            <a:off x="7924796" y="1311001"/>
            <a:ext cx="2629666" cy="1189960"/>
          </a:xfrm>
          <a:prstGeom prst="rect">
            <a:avLst/>
          </a:prstGeom>
        </p:spPr>
      </p:pic>
    </p:spTree>
    <p:extLst>
      <p:ext uri="{BB962C8B-B14F-4D97-AF65-F5344CB8AC3E}">
        <p14:creationId xmlns:p14="http://schemas.microsoft.com/office/powerpoint/2010/main" val="245724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DIGITAAL HANDBOEK</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Autofit/>
          </a:bodyPr>
          <a:lstStyle/>
          <a:p>
            <a:pPr algn="l"/>
            <a:r>
              <a:rPr lang="nl-NL" sz="2400" dirty="0"/>
              <a:t>Handboeken sportbonden implementeren in kwaliteitszorgsysteem als voorschriften:</a:t>
            </a:r>
          </a:p>
          <a:p>
            <a:pPr algn="l"/>
            <a:r>
              <a:rPr lang="nl-NL" sz="2400" baseline="0" dirty="0">
                <a:solidFill>
                  <a:schemeClr val="dk1"/>
                </a:solidFill>
                <a:effectLst/>
                <a:latin typeface="+mn-lt"/>
                <a:ea typeface="+mn-ea"/>
                <a:cs typeface="+mn-cs"/>
              </a:rPr>
              <a:t>Onderscheid in interpretatie van eisen: voorschriften, richtlijnen en aanbevelingen;</a:t>
            </a:r>
          </a:p>
          <a:p>
            <a:pPr algn="l"/>
            <a:r>
              <a:rPr lang="nl-NL" sz="2400" dirty="0">
                <a:solidFill>
                  <a:schemeClr val="dk1"/>
                </a:solidFill>
              </a:rPr>
              <a:t>Implementatie zodra programmaraad akkoord is;</a:t>
            </a:r>
          </a:p>
          <a:p>
            <a:pPr algn="l"/>
            <a:r>
              <a:rPr lang="nl-NL" sz="2400" baseline="0" dirty="0">
                <a:solidFill>
                  <a:schemeClr val="dk1"/>
                </a:solidFill>
                <a:effectLst/>
                <a:latin typeface="+mn-lt"/>
                <a:ea typeface="+mn-ea"/>
                <a:cs typeface="+mn-cs"/>
              </a:rPr>
              <a:t>Vervangt handboeken bonden, handboek sportaccommodaties en gebouwnormen.</a:t>
            </a:r>
          </a:p>
          <a:p>
            <a:pPr algn="l"/>
            <a:endParaRPr lang="nl-NL" sz="2400" baseline="0" dirty="0">
              <a:solidFill>
                <a:schemeClr val="dk1"/>
              </a:solidFill>
              <a:effectLst/>
              <a:latin typeface="+mn-lt"/>
              <a:ea typeface="+mn-ea"/>
              <a:cs typeface="+mn-cs"/>
            </a:endParaRPr>
          </a:p>
          <a:p>
            <a:pPr algn="l"/>
            <a:endParaRPr lang="nl-NL" sz="2000" baseline="0" dirty="0">
              <a:solidFill>
                <a:schemeClr val="dk1"/>
              </a:solidFill>
              <a:effectLst/>
              <a:latin typeface="+mn-lt"/>
              <a:ea typeface="+mn-ea"/>
              <a:cs typeface="+mn-cs"/>
            </a:endParaRPr>
          </a:p>
          <a:p>
            <a:pPr lvl="1"/>
            <a:endParaRPr lang="nl-NL" baseline="0" dirty="0">
              <a:solidFill>
                <a:schemeClr val="dk1"/>
              </a:solidFill>
              <a:effectLst/>
              <a:latin typeface="+mn-lt"/>
              <a:ea typeface="+mn-ea"/>
              <a:cs typeface="+mn-cs"/>
            </a:endParaRPr>
          </a:p>
          <a:p>
            <a:pPr algn="l"/>
            <a:endParaRPr lang="nl-NL" dirty="0"/>
          </a:p>
        </p:txBody>
      </p:sp>
    </p:spTree>
    <p:extLst>
      <p:ext uri="{BB962C8B-B14F-4D97-AF65-F5344CB8AC3E}">
        <p14:creationId xmlns:p14="http://schemas.microsoft.com/office/powerpoint/2010/main" val="2327014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PROCEDUREHANDBOEK</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Autofit/>
          </a:bodyPr>
          <a:lstStyle/>
          <a:p>
            <a:pPr marL="285750" indent="-285750"/>
            <a:r>
              <a:rPr lang="nl-NL" sz="2400" dirty="0"/>
              <a:t>Werkgroep gestart;</a:t>
            </a:r>
          </a:p>
          <a:p>
            <a:pPr marL="285750" indent="-285750"/>
            <a:r>
              <a:rPr lang="nl-NL" sz="2400" dirty="0"/>
              <a:t>Hoofdstuk 1 kwaliteitszorgsysteem, concept gereed;</a:t>
            </a:r>
          </a:p>
          <a:p>
            <a:pPr marL="285750" indent="-285750"/>
            <a:r>
              <a:rPr lang="nl-NL" sz="2400" dirty="0"/>
              <a:t>Hoofdstuk 2 programmaraad, concept gereed;</a:t>
            </a:r>
          </a:p>
          <a:p>
            <a:pPr marL="285750" indent="-285750"/>
            <a:r>
              <a:rPr lang="nl-NL" sz="2400" dirty="0"/>
              <a:t>Hoofdstuk 3 voorschriften;</a:t>
            </a:r>
          </a:p>
          <a:p>
            <a:pPr marL="285750" indent="-285750"/>
            <a:r>
              <a:rPr lang="nl-NL" sz="2400" dirty="0"/>
              <a:t>Hoofdstuk 4 sportproductenlijst;</a:t>
            </a:r>
          </a:p>
          <a:p>
            <a:pPr marL="285750" indent="-285750"/>
            <a:r>
              <a:rPr lang="nl-NL" sz="2400" dirty="0"/>
              <a:t>Hoofdstuk 5 certificering;</a:t>
            </a:r>
          </a:p>
          <a:p>
            <a:pPr marL="285750" indent="-285750"/>
            <a:r>
              <a:rPr lang="nl-NL" sz="2400" dirty="0"/>
              <a:t>Hoofdstuk 6 test- en keuringsinstituten;</a:t>
            </a:r>
          </a:p>
          <a:p>
            <a:pPr marL="285750" indent="-285750"/>
            <a:r>
              <a:rPr lang="nl-NL" sz="2400" dirty="0"/>
              <a:t>Hoofdstuk 7 klachten;</a:t>
            </a:r>
          </a:p>
          <a:p>
            <a:pPr marL="285750" indent="-285750"/>
            <a:r>
              <a:rPr lang="nl-NL" sz="2400" dirty="0"/>
              <a:t>Hoofdstuk 8 businessmodel;</a:t>
            </a:r>
          </a:p>
          <a:p>
            <a:pPr marL="285750" indent="-285750"/>
            <a:r>
              <a:rPr lang="nl-NL" sz="2400" dirty="0"/>
              <a:t>Hoofdstuk 9 communicatie.</a:t>
            </a:r>
          </a:p>
        </p:txBody>
      </p:sp>
    </p:spTree>
    <p:extLst>
      <p:ext uri="{BB962C8B-B14F-4D97-AF65-F5344CB8AC3E}">
        <p14:creationId xmlns:p14="http://schemas.microsoft.com/office/powerpoint/2010/main" val="218179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VOORSCHRIFTEN</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Autofit/>
          </a:bodyPr>
          <a:lstStyle/>
          <a:p>
            <a:r>
              <a:rPr lang="nl-NL" sz="2400" dirty="0"/>
              <a:t>Naamwijziging van normen naar voorschriften;</a:t>
            </a:r>
          </a:p>
          <a:p>
            <a:r>
              <a:rPr lang="nl-NL" sz="2400" dirty="0"/>
              <a:t>Prestatievoorschriften;</a:t>
            </a:r>
          </a:p>
          <a:p>
            <a:r>
              <a:rPr lang="nl-NL" sz="2400" dirty="0"/>
              <a:t>Sporttechnische voorschriften als basis;</a:t>
            </a:r>
          </a:p>
          <a:p>
            <a:r>
              <a:rPr lang="nl-NL" sz="2400" dirty="0"/>
              <a:t>Kwaliteit gedurende de levensduur met gebruiksvoorschriften;</a:t>
            </a:r>
          </a:p>
          <a:p>
            <a:r>
              <a:rPr lang="nl-NL" sz="2400" dirty="0"/>
              <a:t>Test- en werkmethode per sport in een handleiding;</a:t>
            </a:r>
          </a:p>
          <a:p>
            <a:r>
              <a:rPr lang="nl-NL" sz="2400" dirty="0"/>
              <a:t>Werkgroep gestart.</a:t>
            </a:r>
          </a:p>
          <a:p>
            <a:endParaRPr lang="nl-NL" sz="2400" dirty="0"/>
          </a:p>
          <a:p>
            <a:pPr lvl="1"/>
            <a:endParaRPr lang="nl-NL" baseline="0" dirty="0">
              <a:solidFill>
                <a:schemeClr val="dk1"/>
              </a:solidFill>
              <a:effectLst/>
              <a:latin typeface="+mn-lt"/>
              <a:ea typeface="+mn-ea"/>
              <a:cs typeface="+mn-cs"/>
            </a:endParaRPr>
          </a:p>
          <a:p>
            <a:pPr algn="l"/>
            <a:endParaRPr lang="nl-NL" dirty="0"/>
          </a:p>
        </p:txBody>
      </p:sp>
    </p:spTree>
    <p:extLst>
      <p:ext uri="{BB962C8B-B14F-4D97-AF65-F5344CB8AC3E}">
        <p14:creationId xmlns:p14="http://schemas.microsoft.com/office/powerpoint/2010/main" val="795886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PLANNING-1</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Autofit/>
          </a:bodyPr>
          <a:lstStyle/>
          <a:p>
            <a:r>
              <a:rPr lang="nl-NL" sz="1800" dirty="0">
                <a:effectLst/>
                <a:latin typeface="HK Grotesk"/>
                <a:ea typeface="Calibri" panose="020F0502020204030204" pitchFamily="34" charset="0"/>
              </a:rPr>
              <a:t> </a:t>
            </a:r>
            <a:r>
              <a:rPr lang="nl-NL" sz="1800" dirty="0"/>
              <a:t>Oktober:</a:t>
            </a:r>
          </a:p>
          <a:p>
            <a:pPr lvl="1"/>
            <a:r>
              <a:rPr lang="nl-NL" sz="1400" dirty="0">
                <a:solidFill>
                  <a:schemeClr val="dk1"/>
                </a:solidFill>
              </a:rPr>
              <a:t>Proces en planning van oprichting entiteit Sportinfrastructuur voorstel</a:t>
            </a:r>
          </a:p>
          <a:p>
            <a:pPr lvl="1"/>
            <a:r>
              <a:rPr lang="nl-NL" sz="1400" dirty="0">
                <a:solidFill>
                  <a:schemeClr val="dk1"/>
                </a:solidFill>
              </a:rPr>
              <a:t>Betalingswijze voorstel uitwerken t.b.v. platform sportinfrastructuur</a:t>
            </a:r>
          </a:p>
          <a:p>
            <a:pPr lvl="1"/>
            <a:r>
              <a:rPr lang="nl-NL" sz="1400" dirty="0">
                <a:solidFill>
                  <a:schemeClr val="dk1"/>
                </a:solidFill>
              </a:rPr>
              <a:t>Voorstel data visie werkgroep platform bespreken</a:t>
            </a:r>
          </a:p>
          <a:p>
            <a:pPr lvl="1"/>
            <a:r>
              <a:rPr lang="nl-NL" sz="1400" dirty="0">
                <a:solidFill>
                  <a:schemeClr val="dk1"/>
                </a:solidFill>
              </a:rPr>
              <a:t>Oplevering 15 sportbonden online handboek</a:t>
            </a:r>
          </a:p>
          <a:p>
            <a:pPr lvl="1"/>
            <a:r>
              <a:rPr lang="nl-NL" sz="1400" dirty="0">
                <a:solidFill>
                  <a:schemeClr val="dk1"/>
                </a:solidFill>
              </a:rPr>
              <a:t>Toetreding POS officieel ingang zetten</a:t>
            </a:r>
            <a:endParaRPr lang="nl-NL" sz="1800" dirty="0">
              <a:effectLst/>
              <a:latin typeface="Calibri" panose="020F0502020204030204" pitchFamily="34" charset="0"/>
              <a:ea typeface="Calibri" panose="020F0502020204030204" pitchFamily="34" charset="0"/>
            </a:endParaRPr>
          </a:p>
          <a:p>
            <a:r>
              <a:rPr lang="nl-NL" sz="1800" dirty="0">
                <a:latin typeface="HK Grotesk"/>
              </a:rPr>
              <a:t>November</a:t>
            </a:r>
          </a:p>
          <a:p>
            <a:pPr lvl="1"/>
            <a:r>
              <a:rPr lang="nl-NL" sz="1400" dirty="0">
                <a:solidFill>
                  <a:schemeClr val="dk1"/>
                </a:solidFill>
              </a:rPr>
              <a:t>Oplevering 15 sportbonden online handboek</a:t>
            </a:r>
          </a:p>
          <a:p>
            <a:pPr lvl="1"/>
            <a:r>
              <a:rPr lang="nl-NL" sz="1400" dirty="0">
                <a:solidFill>
                  <a:schemeClr val="dk1"/>
                </a:solidFill>
              </a:rPr>
              <a:t>Oplevering sportproductenlijst op platform</a:t>
            </a:r>
          </a:p>
          <a:p>
            <a:pPr lvl="1"/>
            <a:r>
              <a:rPr lang="nl-NL" sz="1400" dirty="0">
                <a:solidFill>
                  <a:schemeClr val="dk1"/>
                </a:solidFill>
              </a:rPr>
              <a:t>Invulling werkorganisatie platform (personele inzet, leveranciers management, enz.)</a:t>
            </a:r>
          </a:p>
          <a:p>
            <a:pPr lvl="1"/>
            <a:r>
              <a:rPr lang="nl-NL" sz="1400" dirty="0">
                <a:solidFill>
                  <a:schemeClr val="dk1"/>
                </a:solidFill>
              </a:rPr>
              <a:t>Bespreken toetreding programmaraadsleden in Stuurgroep</a:t>
            </a:r>
          </a:p>
          <a:p>
            <a:pPr lvl="1"/>
            <a:r>
              <a:rPr lang="nl-NL" sz="1400" dirty="0">
                <a:solidFill>
                  <a:schemeClr val="dk1"/>
                </a:solidFill>
              </a:rPr>
              <a:t>Akkoord Stuurgroep betalingswijze voorstel</a:t>
            </a:r>
          </a:p>
          <a:p>
            <a:pPr lvl="1"/>
            <a:r>
              <a:rPr lang="nl-NL" sz="1400" dirty="0">
                <a:solidFill>
                  <a:schemeClr val="dk1"/>
                </a:solidFill>
              </a:rPr>
              <a:t>Akkoord opdrachtformulering data visie platform</a:t>
            </a:r>
          </a:p>
          <a:p>
            <a:pPr marL="0" indent="0" algn="l">
              <a:buNone/>
            </a:pPr>
            <a:endParaRPr lang="nl-NL" dirty="0"/>
          </a:p>
        </p:txBody>
      </p:sp>
    </p:spTree>
    <p:extLst>
      <p:ext uri="{BB962C8B-B14F-4D97-AF65-F5344CB8AC3E}">
        <p14:creationId xmlns:p14="http://schemas.microsoft.com/office/powerpoint/2010/main" val="3488205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PLANNING-2</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Autofit/>
          </a:bodyPr>
          <a:lstStyle/>
          <a:p>
            <a:r>
              <a:rPr lang="nl-NL" sz="1800" dirty="0">
                <a:effectLst/>
                <a:latin typeface="HK Grotesk"/>
                <a:ea typeface="Calibri" panose="020F0502020204030204" pitchFamily="34" charset="0"/>
              </a:rPr>
              <a:t> </a:t>
            </a:r>
            <a:r>
              <a:rPr lang="nl-NL" sz="1800" dirty="0">
                <a:latin typeface="HK Grotesk"/>
              </a:rPr>
              <a:t>December </a:t>
            </a:r>
          </a:p>
          <a:p>
            <a:pPr lvl="1"/>
            <a:r>
              <a:rPr lang="nl-NL" sz="1400" dirty="0">
                <a:solidFill>
                  <a:schemeClr val="dk1"/>
                </a:solidFill>
              </a:rPr>
              <a:t>Akkoord toetreding programmaraadsleden vanuit de Stakeholders</a:t>
            </a:r>
          </a:p>
          <a:p>
            <a:pPr lvl="1"/>
            <a:r>
              <a:rPr lang="nl-NL" sz="1400" dirty="0">
                <a:solidFill>
                  <a:schemeClr val="dk1"/>
                </a:solidFill>
              </a:rPr>
              <a:t>Oplevering laatste sportbonden online handboek</a:t>
            </a:r>
          </a:p>
          <a:p>
            <a:pPr lvl="1"/>
            <a:r>
              <a:rPr lang="nl-NL" sz="1400" dirty="0">
                <a:solidFill>
                  <a:schemeClr val="dk1"/>
                </a:solidFill>
              </a:rPr>
              <a:t>Oplevering procedurehandboek</a:t>
            </a:r>
          </a:p>
          <a:p>
            <a:pPr lvl="1"/>
            <a:r>
              <a:rPr lang="nl-NL" sz="1400" dirty="0">
                <a:solidFill>
                  <a:schemeClr val="dk1"/>
                </a:solidFill>
              </a:rPr>
              <a:t>Oplevering voorschriften, richtlijnen en aanbevelingen</a:t>
            </a:r>
            <a:endParaRPr lang="nl-NL" sz="1800" dirty="0">
              <a:effectLst/>
              <a:latin typeface="Calibri" panose="020F0502020204030204" pitchFamily="34" charset="0"/>
              <a:ea typeface="Calibri" panose="020F0502020204030204" pitchFamily="34" charset="0"/>
            </a:endParaRPr>
          </a:p>
          <a:p>
            <a:r>
              <a:rPr lang="nl-NL" sz="1800" dirty="0">
                <a:latin typeface="HK Grotesk"/>
              </a:rPr>
              <a:t>Januari 2022</a:t>
            </a:r>
          </a:p>
          <a:p>
            <a:pPr lvl="1"/>
            <a:r>
              <a:rPr lang="nl-NL" sz="1400" dirty="0">
                <a:solidFill>
                  <a:schemeClr val="dk1"/>
                </a:solidFill>
              </a:rPr>
              <a:t>Sportvloeren.sport.nl offline</a:t>
            </a:r>
          </a:p>
          <a:p>
            <a:pPr lvl="1"/>
            <a:r>
              <a:rPr lang="nl-NL" sz="1400" dirty="0">
                <a:solidFill>
                  <a:schemeClr val="dk1"/>
                </a:solidFill>
              </a:rPr>
              <a:t>Programmaraad operationeel</a:t>
            </a:r>
          </a:p>
          <a:p>
            <a:pPr lvl="1"/>
            <a:r>
              <a:rPr lang="nl-NL" sz="1400" dirty="0">
                <a:solidFill>
                  <a:schemeClr val="dk1"/>
                </a:solidFill>
              </a:rPr>
              <a:t>Werkorganisatie Platform Sportinfrastructuur operationeel</a:t>
            </a:r>
          </a:p>
          <a:p>
            <a:pPr lvl="1"/>
            <a:r>
              <a:rPr lang="nl-NL" sz="1400" dirty="0">
                <a:solidFill>
                  <a:schemeClr val="dk1"/>
                </a:solidFill>
              </a:rPr>
              <a:t>Start werkgroep accommodatiepaspoort </a:t>
            </a:r>
          </a:p>
          <a:p>
            <a:pPr lvl="1"/>
            <a:r>
              <a:rPr lang="nl-NL" sz="1400" dirty="0">
                <a:solidFill>
                  <a:schemeClr val="dk1"/>
                </a:solidFill>
              </a:rPr>
              <a:t>Start werkgroep Data visie met stakeholders BSNC, NOC*NSF, VSG, KCSB, </a:t>
            </a:r>
            <a:r>
              <a:rPr lang="nl-NL" sz="1400" dirty="0" err="1">
                <a:solidFill>
                  <a:schemeClr val="dk1"/>
                </a:solidFill>
              </a:rPr>
              <a:t>Mulier</a:t>
            </a:r>
            <a:r>
              <a:rPr lang="nl-NL" sz="1400" dirty="0">
                <a:solidFill>
                  <a:schemeClr val="dk1"/>
                </a:solidFill>
              </a:rPr>
              <a:t> Instituut en POS.</a:t>
            </a:r>
          </a:p>
          <a:p>
            <a:pPr algn="l"/>
            <a:endParaRPr lang="nl-NL" dirty="0"/>
          </a:p>
        </p:txBody>
      </p:sp>
    </p:spTree>
    <p:extLst>
      <p:ext uri="{BB962C8B-B14F-4D97-AF65-F5344CB8AC3E}">
        <p14:creationId xmlns:p14="http://schemas.microsoft.com/office/powerpoint/2010/main" val="406247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INHOUDSOPGAVE</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rmAutofit lnSpcReduction="10000"/>
          </a:bodyPr>
          <a:lstStyle/>
          <a:p>
            <a:r>
              <a:rPr lang="nl-NL" dirty="0"/>
              <a:t>Sportinfrastructuur.nl;</a:t>
            </a:r>
          </a:p>
          <a:p>
            <a:r>
              <a:rPr lang="nl-NL" dirty="0"/>
              <a:t>Werkgroepen;</a:t>
            </a:r>
          </a:p>
          <a:p>
            <a:r>
              <a:rPr lang="nl-NL" dirty="0"/>
              <a:t>Entiteit en businessmodel</a:t>
            </a:r>
          </a:p>
          <a:p>
            <a:r>
              <a:rPr lang="nl-NL" dirty="0"/>
              <a:t>Kwaliteitszorgsysteem;</a:t>
            </a:r>
          </a:p>
          <a:p>
            <a:r>
              <a:rPr lang="nl-NL" dirty="0"/>
              <a:t>Programmaraad;</a:t>
            </a:r>
          </a:p>
          <a:p>
            <a:r>
              <a:rPr lang="nl-NL" dirty="0"/>
              <a:t>Digitaal handboek;</a:t>
            </a:r>
          </a:p>
          <a:p>
            <a:r>
              <a:rPr lang="nl-NL" dirty="0"/>
              <a:t>Procedurehandboek;</a:t>
            </a:r>
          </a:p>
          <a:p>
            <a:r>
              <a:rPr lang="nl-NL" dirty="0"/>
              <a:t>Voorschriften;</a:t>
            </a:r>
          </a:p>
          <a:p>
            <a:r>
              <a:rPr lang="nl-NL" dirty="0"/>
              <a:t>Planning.</a:t>
            </a:r>
          </a:p>
          <a:p>
            <a:endParaRPr lang="nl-NL" dirty="0"/>
          </a:p>
        </p:txBody>
      </p:sp>
    </p:spTree>
    <p:extLst>
      <p:ext uri="{BB962C8B-B14F-4D97-AF65-F5344CB8AC3E}">
        <p14:creationId xmlns:p14="http://schemas.microsoft.com/office/powerpoint/2010/main" val="2555366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SPORTINFRASTRUCTUUR.NL</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Autofit/>
          </a:bodyPr>
          <a:lstStyle/>
          <a:p>
            <a:pPr marL="285750" indent="-285750">
              <a:buFont typeface="Arial" panose="020B0604020202020204" pitchFamily="34" charset="0"/>
              <a:buChar char="•"/>
            </a:pPr>
            <a:r>
              <a:rPr lang="nl-NL" dirty="0"/>
              <a:t>Waarom een platform sportinfrastructuur?</a:t>
            </a:r>
          </a:p>
          <a:p>
            <a:pPr marL="742950" lvl="1" indent="-285750"/>
            <a:r>
              <a:rPr lang="nl-NL" dirty="0"/>
              <a:t>Sportakkoord;</a:t>
            </a:r>
          </a:p>
          <a:p>
            <a:pPr marL="742950" lvl="1" indent="-285750"/>
            <a:r>
              <a:rPr lang="nl-NL" dirty="0"/>
              <a:t>Samenwerking in verduurzamingsambitie sport;</a:t>
            </a:r>
          </a:p>
          <a:p>
            <a:pPr marL="742950" lvl="1" indent="-285750"/>
            <a:r>
              <a:rPr lang="nl-NL" dirty="0"/>
              <a:t>Bundeling van informatie op één platform:</a:t>
            </a:r>
          </a:p>
          <a:p>
            <a:pPr marL="1200150" lvl="2" indent="-285750"/>
            <a:r>
              <a:rPr lang="nl-NL" dirty="0"/>
              <a:t>Kwaliteitszorgsysteem sportaccommodaties met digitaal handboek;</a:t>
            </a:r>
          </a:p>
          <a:p>
            <a:pPr marL="1200150" lvl="2" indent="-285750"/>
            <a:r>
              <a:rPr lang="nl-NL" dirty="0"/>
              <a:t>Accommodatiepaspoort;</a:t>
            </a:r>
          </a:p>
          <a:p>
            <a:pPr marL="1200150" lvl="2" indent="-285750"/>
            <a:r>
              <a:rPr lang="nl-NL" dirty="0"/>
              <a:t>Duurzaamheidinitiatieven o.a. milieuvriendelijk beheer sportvelden;</a:t>
            </a:r>
          </a:p>
          <a:p>
            <a:pPr marL="1200150" lvl="2" indent="-285750"/>
            <a:r>
              <a:rPr lang="nl-NL" dirty="0"/>
              <a:t>Kennisdeling;</a:t>
            </a:r>
          </a:p>
          <a:p>
            <a:pPr marL="1200150" lvl="2" indent="-285750"/>
            <a:r>
              <a:rPr lang="nl-NL" dirty="0"/>
              <a:t>Support-desk.</a:t>
            </a:r>
          </a:p>
          <a:p>
            <a:pPr marL="1200150" lvl="2" indent="-285750"/>
            <a:endParaRPr lang="nl-NL" dirty="0"/>
          </a:p>
        </p:txBody>
      </p:sp>
    </p:spTree>
    <p:extLst>
      <p:ext uri="{BB962C8B-B14F-4D97-AF65-F5344CB8AC3E}">
        <p14:creationId xmlns:p14="http://schemas.microsoft.com/office/powerpoint/2010/main" val="251984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WERKGROEPEN</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Autofit/>
          </a:bodyPr>
          <a:lstStyle/>
          <a:p>
            <a:r>
              <a:rPr lang="nl-NL" dirty="0">
                <a:latin typeface="Calibri" panose="020F0502020204030204" pitchFamily="34" charset="0"/>
              </a:rPr>
              <a:t>Stuurgroep kwaliteitszorgsysteem:</a:t>
            </a:r>
          </a:p>
          <a:p>
            <a:pPr lvl="1"/>
            <a:r>
              <a:rPr lang="nl-NL" dirty="0">
                <a:latin typeface="Calibri" panose="020F0502020204030204" pitchFamily="34" charset="0"/>
              </a:rPr>
              <a:t>Werkgroep businessmodel;</a:t>
            </a:r>
          </a:p>
          <a:p>
            <a:pPr lvl="1"/>
            <a:r>
              <a:rPr lang="nl-NL" dirty="0">
                <a:latin typeface="Calibri" panose="020F0502020204030204" pitchFamily="34" charset="0"/>
              </a:rPr>
              <a:t>Werkgroep werkgroepenstructuur;</a:t>
            </a:r>
          </a:p>
          <a:p>
            <a:pPr lvl="1"/>
            <a:r>
              <a:rPr lang="nl-NL" dirty="0">
                <a:latin typeface="Calibri" panose="020F0502020204030204" pitchFamily="34" charset="0"/>
              </a:rPr>
              <a:t>Werkgroep digitaal handboek;</a:t>
            </a:r>
          </a:p>
          <a:p>
            <a:pPr lvl="1"/>
            <a:r>
              <a:rPr lang="nl-NL" dirty="0">
                <a:latin typeface="Calibri" panose="020F0502020204030204" pitchFamily="34" charset="0"/>
              </a:rPr>
              <a:t>Werkgroep procedurehandboek;</a:t>
            </a:r>
          </a:p>
          <a:p>
            <a:pPr lvl="1"/>
            <a:r>
              <a:rPr lang="nl-NL" dirty="0">
                <a:latin typeface="Calibri" panose="020F0502020204030204" pitchFamily="34" charset="0"/>
              </a:rPr>
              <a:t>Werkgroep voorschriften;</a:t>
            </a:r>
          </a:p>
          <a:p>
            <a:pPr lvl="1"/>
            <a:r>
              <a:rPr lang="nl-NL" dirty="0">
                <a:latin typeface="Calibri" panose="020F0502020204030204" pitchFamily="34" charset="0"/>
              </a:rPr>
              <a:t>Werkgroep accommodatiepaspoort;</a:t>
            </a:r>
          </a:p>
          <a:p>
            <a:pPr lvl="1"/>
            <a:r>
              <a:rPr lang="nl-NL" dirty="0">
                <a:latin typeface="Calibri" panose="020F0502020204030204" pitchFamily="34" charset="0"/>
              </a:rPr>
              <a:t>Werkgroep keuringsportaal;</a:t>
            </a:r>
          </a:p>
          <a:p>
            <a:pPr lvl="1"/>
            <a:r>
              <a:rPr lang="nl-NL" dirty="0">
                <a:latin typeface="Calibri" panose="020F0502020204030204" pitchFamily="34" charset="0"/>
              </a:rPr>
              <a:t>Werkgroep datavisie.</a:t>
            </a:r>
          </a:p>
          <a:p>
            <a:endParaRPr lang="nl-NL" dirty="0"/>
          </a:p>
        </p:txBody>
      </p:sp>
    </p:spTree>
    <p:extLst>
      <p:ext uri="{BB962C8B-B14F-4D97-AF65-F5344CB8AC3E}">
        <p14:creationId xmlns:p14="http://schemas.microsoft.com/office/powerpoint/2010/main" val="161643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892447" y="365124"/>
            <a:ext cx="9658421" cy="1325563"/>
          </a:xfrm>
        </p:spPr>
        <p:txBody>
          <a:bodyPr>
            <a:normAutofit/>
          </a:bodyPr>
          <a:lstStyle/>
          <a:p>
            <a:r>
              <a:rPr lang="nl-NL" sz="5400" dirty="0">
                <a:solidFill>
                  <a:schemeClr val="accent1"/>
                </a:solidFill>
              </a:rPr>
              <a:t>ENTITEIT </a:t>
            </a:r>
            <a:r>
              <a:rPr lang="nl-NL" sz="5400" dirty="0" smtClean="0">
                <a:solidFill>
                  <a:schemeClr val="accent1"/>
                </a:solidFill>
              </a:rPr>
              <a:t>SPORTINFRASTRUCTUUR</a:t>
            </a:r>
            <a:endParaRPr lang="nl-NL" sz="5400" dirty="0">
              <a:solidFill>
                <a:schemeClr val="accent1"/>
              </a:solidFill>
            </a:endParaRP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04604"/>
            <a:ext cx="10515600" cy="4351338"/>
          </a:xfrm>
        </p:spPr>
        <p:txBody>
          <a:bodyPr>
            <a:noAutofit/>
          </a:bodyPr>
          <a:lstStyle/>
          <a:p>
            <a:pPr marL="285750" indent="-285750">
              <a:buFont typeface="Arial" panose="020B0604020202020204" pitchFamily="34" charset="0"/>
              <a:buChar char="•"/>
            </a:pPr>
            <a:r>
              <a:rPr lang="nl-NL" dirty="0" smtClean="0"/>
              <a:t>Oprichting Stichting Sportinfrastructuur</a:t>
            </a:r>
          </a:p>
          <a:p>
            <a:pPr marL="742950" lvl="1" indent="-285750"/>
            <a:r>
              <a:rPr lang="nl-NL" dirty="0" smtClean="0"/>
              <a:t>Stuurgroep heeft opdracht gegeven voor oprichting entiteit</a:t>
            </a:r>
          </a:p>
          <a:p>
            <a:pPr marL="742950" lvl="1" indent="-285750"/>
            <a:r>
              <a:rPr lang="nl-NL" dirty="0" smtClean="0"/>
              <a:t>Eigenaarschap entiteit ligt bij de </a:t>
            </a:r>
            <a:r>
              <a:rPr lang="nl-NL" dirty="0"/>
              <a:t>BSNC, NOC*NSF en VSG</a:t>
            </a:r>
          </a:p>
          <a:p>
            <a:pPr marL="742950" lvl="1" indent="-285750"/>
            <a:r>
              <a:rPr lang="nl-NL" dirty="0" err="1"/>
              <a:t>Roadmap</a:t>
            </a:r>
            <a:r>
              <a:rPr lang="nl-NL" dirty="0"/>
              <a:t> voor oprichting wordt op dit moment uitgewerkt</a:t>
            </a:r>
          </a:p>
          <a:p>
            <a:pPr marL="457200" lvl="1" indent="0">
              <a:buNone/>
            </a:pPr>
            <a:endParaRPr lang="nl-NL" dirty="0" smtClean="0"/>
          </a:p>
          <a:p>
            <a:pPr marL="457200" lvl="1" indent="0">
              <a:buNone/>
            </a:pPr>
            <a:endParaRPr lang="nl-NL" dirty="0"/>
          </a:p>
          <a:p>
            <a:pPr marL="457200" lvl="1" indent="0">
              <a:buNone/>
            </a:pPr>
            <a:endParaRPr lang="nl-NL" dirty="0"/>
          </a:p>
          <a:p>
            <a:pPr marL="914400" lvl="2" indent="0">
              <a:buNone/>
            </a:pPr>
            <a:endParaRPr lang="nl-NL" dirty="0"/>
          </a:p>
          <a:p>
            <a:pPr marL="1200150" lvl="2" indent="-285750"/>
            <a:endParaRPr lang="nl-NL" dirty="0"/>
          </a:p>
        </p:txBody>
      </p:sp>
    </p:spTree>
    <p:extLst>
      <p:ext uri="{BB962C8B-B14F-4D97-AF65-F5344CB8AC3E}">
        <p14:creationId xmlns:p14="http://schemas.microsoft.com/office/powerpoint/2010/main" val="3925849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892448" y="365124"/>
            <a:ext cx="9440332" cy="1325563"/>
          </a:xfrm>
        </p:spPr>
        <p:txBody>
          <a:bodyPr>
            <a:normAutofit/>
          </a:bodyPr>
          <a:lstStyle/>
          <a:p>
            <a:r>
              <a:rPr lang="nl-NL" sz="5400" dirty="0" smtClean="0">
                <a:solidFill>
                  <a:schemeClr val="accent1"/>
                </a:solidFill>
              </a:rPr>
              <a:t>BUSINESSMODEL</a:t>
            </a:r>
            <a:endParaRPr lang="nl-NL" sz="5400" dirty="0">
              <a:solidFill>
                <a:schemeClr val="accent1"/>
              </a:solidFill>
            </a:endParaRP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489294"/>
            <a:ext cx="10515600" cy="4985078"/>
          </a:xfrm>
        </p:spPr>
        <p:txBody>
          <a:bodyPr>
            <a:noAutofit/>
          </a:bodyPr>
          <a:lstStyle/>
          <a:p>
            <a:pPr marL="285750" indent="-285750">
              <a:buFont typeface="Arial" panose="020B0604020202020204" pitchFamily="34" charset="0"/>
              <a:buChar char="•"/>
            </a:pPr>
            <a:r>
              <a:rPr lang="nl-NL" dirty="0" smtClean="0"/>
              <a:t>Businessplan </a:t>
            </a:r>
            <a:r>
              <a:rPr lang="nl-NL" dirty="0" smtClean="0"/>
              <a:t>Sportinfrastructuur </a:t>
            </a:r>
            <a:r>
              <a:rPr lang="nl-NL" b="1" u="sng" dirty="0" smtClean="0"/>
              <a:t>“</a:t>
            </a:r>
            <a:r>
              <a:rPr lang="nl-NL" b="1" u="sng" dirty="0" err="1" smtClean="0"/>
              <a:t>All</a:t>
            </a:r>
            <a:r>
              <a:rPr lang="nl-NL" b="1" u="sng" dirty="0" smtClean="0"/>
              <a:t> </a:t>
            </a:r>
            <a:r>
              <a:rPr lang="nl-NL" b="1" u="sng" dirty="0" err="1" smtClean="0"/>
              <a:t>parties</a:t>
            </a:r>
            <a:r>
              <a:rPr lang="nl-NL" b="1" u="sng" dirty="0" smtClean="0"/>
              <a:t> </a:t>
            </a:r>
            <a:r>
              <a:rPr lang="nl-NL" b="1" u="sng" dirty="0" err="1" smtClean="0"/>
              <a:t>Involved</a:t>
            </a:r>
            <a:r>
              <a:rPr lang="nl-NL" b="1" u="sng" dirty="0" smtClean="0"/>
              <a:t>”</a:t>
            </a:r>
          </a:p>
          <a:p>
            <a:pPr marL="742950" lvl="1" indent="-285750"/>
            <a:r>
              <a:rPr lang="nl-NL" sz="1800" dirty="0" smtClean="0"/>
              <a:t>De </a:t>
            </a:r>
            <a:r>
              <a:rPr lang="nl-NL" sz="1800" dirty="0"/>
              <a:t>achterban van elke stakeholder betaald een evenredig vastgesteld bedrag voor één specifieke dienst/product waardoor het merendeel van de overige diensten/producten gratis aangeboden wordt</a:t>
            </a:r>
            <a:r>
              <a:rPr lang="nl-NL" sz="1800" dirty="0" smtClean="0"/>
              <a:t>.</a:t>
            </a:r>
          </a:p>
          <a:p>
            <a:pPr lvl="2">
              <a:buFont typeface="Wingdings" pitchFamily="2" charset="2"/>
              <a:buChar char="Ø"/>
            </a:pPr>
            <a:r>
              <a:rPr lang="nl-NL" sz="1800" dirty="0" smtClean="0"/>
              <a:t>Leveranciers/aannemer betalen </a:t>
            </a:r>
            <a:r>
              <a:rPr lang="nl-NL" sz="1800" dirty="0" err="1" smtClean="0"/>
              <a:t>licentiefee</a:t>
            </a:r>
            <a:r>
              <a:rPr lang="nl-NL" sz="1800" dirty="0" smtClean="0"/>
              <a:t> voor hun producten op de lijst</a:t>
            </a:r>
          </a:p>
          <a:p>
            <a:pPr lvl="2">
              <a:buFont typeface="Wingdings" pitchFamily="2" charset="2"/>
              <a:buChar char="Ø"/>
            </a:pPr>
            <a:r>
              <a:rPr lang="nl-NL" sz="1800" dirty="0" smtClean="0"/>
              <a:t>Advies-/Ingenieurs-/architectenbureaus betalen voor account voor toegang tot het accommodatiepaspoort</a:t>
            </a:r>
          </a:p>
          <a:p>
            <a:pPr lvl="2">
              <a:buFont typeface="Wingdings" pitchFamily="2" charset="2"/>
              <a:buChar char="Ø"/>
            </a:pPr>
            <a:r>
              <a:rPr lang="nl-NL" sz="1800" dirty="0" smtClean="0"/>
              <a:t>Gemeenten betalen voor account voor accommodatiepaspoort</a:t>
            </a:r>
          </a:p>
          <a:p>
            <a:pPr lvl="2">
              <a:buFont typeface="Wingdings" pitchFamily="2" charset="2"/>
              <a:buChar char="Ø"/>
            </a:pPr>
            <a:r>
              <a:rPr lang="nl-NL" sz="1800" dirty="0" smtClean="0"/>
              <a:t>Bonden betalen voor beheer voorschriften, richtlijnen en aanbevelingen (digitaal handboek).</a:t>
            </a:r>
          </a:p>
          <a:p>
            <a:pPr marL="1200150" lvl="2" indent="-285750"/>
            <a:endParaRPr lang="nl-NL" sz="1800" dirty="0"/>
          </a:p>
          <a:p>
            <a:pPr marL="742950" lvl="1" indent="-285750"/>
            <a:r>
              <a:rPr lang="nl-NL" sz="1800" dirty="0" smtClean="0"/>
              <a:t>Hiermee </a:t>
            </a:r>
            <a:r>
              <a:rPr lang="nl-NL" sz="1800" dirty="0"/>
              <a:t>betaald iedereen hetzelfde bedrag, alleen is het volume van het aantal klanten per stakeholder verschillend</a:t>
            </a:r>
            <a:r>
              <a:rPr lang="nl-NL" sz="1800" dirty="0" smtClean="0"/>
              <a:t>.</a:t>
            </a:r>
          </a:p>
          <a:p>
            <a:pPr marL="742950" lvl="1" indent="-285750"/>
            <a:endParaRPr lang="nl-NL" sz="1800" dirty="0"/>
          </a:p>
          <a:p>
            <a:pPr marL="742950" lvl="1" indent="-285750"/>
            <a:r>
              <a:rPr lang="nl-NL" sz="1800" dirty="0" smtClean="0"/>
              <a:t>Iedereen </a:t>
            </a:r>
            <a:r>
              <a:rPr lang="nl-NL" sz="1800" dirty="0"/>
              <a:t>ontvang één account bij het voldoen van de abonnementskosten</a:t>
            </a:r>
            <a:r>
              <a:rPr lang="nl-NL" sz="1800" dirty="0" smtClean="0"/>
              <a:t>.</a:t>
            </a:r>
          </a:p>
          <a:p>
            <a:pPr marL="457200" lvl="1" indent="0">
              <a:buNone/>
            </a:pPr>
            <a:endParaRPr lang="nl-NL" sz="1800" dirty="0" smtClean="0"/>
          </a:p>
          <a:p>
            <a:pPr marL="742950" lvl="1" indent="-285750"/>
            <a:r>
              <a:rPr lang="nl-NL" sz="1800" dirty="0" smtClean="0"/>
              <a:t>Per project/certificaat wordt een project/</a:t>
            </a:r>
            <a:r>
              <a:rPr lang="nl-NL" sz="1800" dirty="0" err="1" smtClean="0"/>
              <a:t>certificaatfee</a:t>
            </a:r>
            <a:r>
              <a:rPr lang="nl-NL" sz="1800" dirty="0" smtClean="0"/>
              <a:t> </a:t>
            </a:r>
            <a:r>
              <a:rPr lang="nl-NL" sz="1800" dirty="0" smtClean="0"/>
              <a:t>betaald. </a:t>
            </a:r>
            <a:endParaRPr lang="nl-NL" sz="1800" dirty="0" smtClean="0"/>
          </a:p>
          <a:p>
            <a:pPr marL="742950" lvl="1" indent="-285750"/>
            <a:endParaRPr lang="nl-NL" dirty="0"/>
          </a:p>
          <a:p>
            <a:pPr marL="457200" lvl="1" indent="0">
              <a:buNone/>
            </a:pPr>
            <a:endParaRPr lang="nl-NL" dirty="0"/>
          </a:p>
          <a:p>
            <a:pPr marL="914400" lvl="2" indent="0">
              <a:buNone/>
            </a:pPr>
            <a:endParaRPr lang="nl-NL" dirty="0"/>
          </a:p>
          <a:p>
            <a:pPr marL="1200150" lvl="2" indent="-285750"/>
            <a:endParaRPr lang="nl-NL" dirty="0"/>
          </a:p>
        </p:txBody>
      </p:sp>
    </p:spTree>
    <p:extLst>
      <p:ext uri="{BB962C8B-B14F-4D97-AF65-F5344CB8AC3E}">
        <p14:creationId xmlns:p14="http://schemas.microsoft.com/office/powerpoint/2010/main" val="1178966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KWALITEITSZORGSYSTEEM-1</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Autofit/>
          </a:bodyPr>
          <a:lstStyle/>
          <a:p>
            <a:pPr marL="285750" indent="-285750">
              <a:buFont typeface="Arial" panose="020B0604020202020204" pitchFamily="34" charset="0"/>
              <a:buChar char="•"/>
            </a:pPr>
            <a:r>
              <a:rPr lang="nl-NL" sz="2400" dirty="0"/>
              <a:t>Wat is het kwaliteitszorgsysteem:</a:t>
            </a:r>
          </a:p>
          <a:p>
            <a:pPr marL="742950" lvl="1" indent="-285750"/>
            <a:r>
              <a:rPr lang="nl-NL" sz="2000" dirty="0"/>
              <a:t>Privaat certificeringsproces aanvullend op wetgeving en normering.</a:t>
            </a:r>
          </a:p>
          <a:p>
            <a:pPr marL="742950" lvl="1" indent="-285750"/>
            <a:r>
              <a:rPr lang="nl-NL" sz="2000" dirty="0"/>
              <a:t>Sport: eerlijke competitie; Markt: eerlijke concurrentie; Opdrachtgevers: bekende kwaliteit.</a:t>
            </a:r>
          </a:p>
          <a:p>
            <a:pPr marL="285750" indent="-285750"/>
            <a:r>
              <a:rPr lang="nl-NL" sz="2400" dirty="0"/>
              <a:t>Historie:</a:t>
            </a:r>
          </a:p>
          <a:p>
            <a:pPr marL="742950" lvl="1" indent="-285750"/>
            <a:r>
              <a:rPr lang="nl-NL" sz="2000" dirty="0"/>
              <a:t>In jaren ’70 / ’80 ontwikkeld.</a:t>
            </a:r>
          </a:p>
          <a:p>
            <a:pPr marL="285750" indent="-285750"/>
            <a:r>
              <a:rPr lang="nl-NL" sz="2400" dirty="0"/>
              <a:t>Waarom updaten:</a:t>
            </a:r>
          </a:p>
          <a:p>
            <a:pPr marL="742950" lvl="1" indent="-285750"/>
            <a:r>
              <a:rPr lang="nl-NL" sz="2000" dirty="0"/>
              <a:t>Systeem gedateerd;</a:t>
            </a:r>
          </a:p>
          <a:p>
            <a:pPr marL="742950" lvl="1" indent="-285750"/>
            <a:r>
              <a:rPr lang="nl-NL" sz="2000" dirty="0"/>
              <a:t>Rol vermenging, schema beheer en certificatie door één partij;</a:t>
            </a:r>
          </a:p>
          <a:p>
            <a:pPr marL="742950" lvl="1" indent="-285750"/>
            <a:r>
              <a:rPr lang="nl-NL" sz="2000" dirty="0"/>
              <a:t>Belangentegenstellingen;</a:t>
            </a:r>
          </a:p>
          <a:p>
            <a:pPr marL="742950" lvl="1" indent="-285750"/>
            <a:r>
              <a:rPr lang="nl-NL" sz="2000" dirty="0"/>
              <a:t>Nieuwe wensen en behoefte op gebied van duurzaamheid.</a:t>
            </a:r>
          </a:p>
          <a:p>
            <a:pPr marL="285750" indent="-285750"/>
            <a:r>
              <a:rPr lang="nl-NL" sz="2400" dirty="0"/>
              <a:t>Wat is onderdeel van het kwaliteitszorgsysteem:</a:t>
            </a:r>
          </a:p>
          <a:p>
            <a:pPr marL="742950" lvl="1" indent="-285750"/>
            <a:r>
              <a:rPr lang="nl-NL" sz="2000" dirty="0"/>
              <a:t>Voorschriften, richtlijnen en aanbevelingen;</a:t>
            </a:r>
          </a:p>
          <a:p>
            <a:pPr marL="742950" lvl="1" indent="-285750"/>
            <a:r>
              <a:rPr lang="nl-NL" sz="2000" dirty="0"/>
              <a:t>Procedurehandboek.</a:t>
            </a:r>
          </a:p>
        </p:txBody>
      </p:sp>
    </p:spTree>
    <p:extLst>
      <p:ext uri="{BB962C8B-B14F-4D97-AF65-F5344CB8AC3E}">
        <p14:creationId xmlns:p14="http://schemas.microsoft.com/office/powerpoint/2010/main" val="49753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KWALITEITSZORGSYSTEEM-2</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pic>
        <p:nvPicPr>
          <p:cNvPr id="7" name="Afbeelding 6">
            <a:extLst>
              <a:ext uri="{FF2B5EF4-FFF2-40B4-BE49-F238E27FC236}">
                <a16:creationId xmlns="" xmlns:a16="http://schemas.microsoft.com/office/drawing/2014/main" id="{174B0F87-DE49-452A-93AD-4DABA1D0F73E}"/>
              </a:ext>
            </a:extLst>
          </p:cNvPr>
          <p:cNvPicPr>
            <a:picLocks noChangeAspect="1"/>
          </p:cNvPicPr>
          <p:nvPr/>
        </p:nvPicPr>
        <p:blipFill rotWithShape="1">
          <a:blip r:embed="rId3"/>
          <a:srcRect l="22223" t="20592" r="25185" b="8132"/>
          <a:stretch/>
        </p:blipFill>
        <p:spPr>
          <a:xfrm>
            <a:off x="2356791" y="1486228"/>
            <a:ext cx="6831597" cy="5006647"/>
          </a:xfrm>
          <a:prstGeom prst="rect">
            <a:avLst/>
          </a:prstGeom>
        </p:spPr>
      </p:pic>
    </p:spTree>
    <p:extLst>
      <p:ext uri="{BB962C8B-B14F-4D97-AF65-F5344CB8AC3E}">
        <p14:creationId xmlns:p14="http://schemas.microsoft.com/office/powerpoint/2010/main" val="3932976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68F1553-2973-4B17-8B71-55E051DC467E}"/>
              </a:ext>
            </a:extLst>
          </p:cNvPr>
          <p:cNvSpPr>
            <a:spLocks noGrp="1"/>
          </p:cNvSpPr>
          <p:nvPr>
            <p:ph type="title"/>
          </p:nvPr>
        </p:nvSpPr>
        <p:spPr>
          <a:xfrm>
            <a:off x="1913468" y="365125"/>
            <a:ext cx="9440332" cy="1325563"/>
          </a:xfrm>
        </p:spPr>
        <p:txBody>
          <a:bodyPr>
            <a:normAutofit/>
          </a:bodyPr>
          <a:lstStyle/>
          <a:p>
            <a:r>
              <a:rPr lang="nl-NL" sz="5400" dirty="0">
                <a:solidFill>
                  <a:schemeClr val="accent1"/>
                </a:solidFill>
              </a:rPr>
              <a:t>PROGRAMMARAAD</a:t>
            </a:r>
          </a:p>
        </p:txBody>
      </p:sp>
      <p:pic>
        <p:nvPicPr>
          <p:cNvPr id="4" name="Afbeelding 3" descr="Afbeelding met tekst&#10;&#10;Automatisch gegenereerde beschrijving">
            <a:extLst>
              <a:ext uri="{FF2B5EF4-FFF2-40B4-BE49-F238E27FC236}">
                <a16:creationId xmlns="" xmlns:a16="http://schemas.microsoft.com/office/drawing/2014/main" id="{53175CFA-7920-4F26-ADF3-DF95CC049C41}"/>
              </a:ext>
            </a:extLst>
          </p:cNvPr>
          <p:cNvPicPr>
            <a:picLocks noChangeAspect="1"/>
          </p:cNvPicPr>
          <p:nvPr/>
        </p:nvPicPr>
        <p:blipFill>
          <a:blip r:embed="rId2"/>
          <a:stretch>
            <a:fillRect/>
          </a:stretch>
        </p:blipFill>
        <p:spPr>
          <a:xfrm>
            <a:off x="838200" y="821017"/>
            <a:ext cx="914400" cy="413778"/>
          </a:xfrm>
          <a:prstGeom prst="rect">
            <a:avLst/>
          </a:prstGeom>
        </p:spPr>
      </p:pic>
      <p:sp>
        <p:nvSpPr>
          <p:cNvPr id="3" name="Tijdelijke aanduiding voor inhoud 2">
            <a:extLst>
              <a:ext uri="{FF2B5EF4-FFF2-40B4-BE49-F238E27FC236}">
                <a16:creationId xmlns="" xmlns:a16="http://schemas.microsoft.com/office/drawing/2014/main" id="{0D91058B-FA78-4AAD-BC5C-179638F2E002}"/>
              </a:ext>
            </a:extLst>
          </p:cNvPr>
          <p:cNvSpPr>
            <a:spLocks noGrp="1"/>
          </p:cNvSpPr>
          <p:nvPr>
            <p:ph idx="1"/>
          </p:nvPr>
        </p:nvSpPr>
        <p:spPr>
          <a:xfrm>
            <a:off x="838200" y="1825625"/>
            <a:ext cx="10515600" cy="4351338"/>
          </a:xfrm>
        </p:spPr>
        <p:txBody>
          <a:bodyPr>
            <a:noAutofit/>
          </a:bodyPr>
          <a:lstStyle/>
          <a:p>
            <a:pPr marL="0" indent="0" algn="ctr">
              <a:buNone/>
            </a:pPr>
            <a:r>
              <a:rPr lang="nl-NL" b="0" i="1" u="none" strike="noStrike" baseline="0" dirty="0">
                <a:latin typeface="Calibri" panose="020F0502020204030204" pitchFamily="34" charset="0"/>
              </a:rPr>
              <a:t>Het borgen van de inhoud van voorschriften, richtlijnen, aanbevelingen en procedures binnen het kwaliteitszorgsysteem valt onder de verantwoordelijkheid van een onafhankelijke programmaraad. De programmaraad besluit of een onderwerp in technisch opzicht ‘voorschriftrijp’ is en of er voldoende draagvlak bestaat voor urgentie, kwaliteit, veiligheid, duurzaamheid en exploitatie. </a:t>
            </a:r>
          </a:p>
          <a:p>
            <a:pPr marL="0" indent="0" algn="ctr">
              <a:buNone/>
            </a:pPr>
            <a:endParaRPr lang="nl-NL" i="1" dirty="0">
              <a:latin typeface="Calibri" panose="020F0502020204030204" pitchFamily="34" charset="0"/>
            </a:endParaRPr>
          </a:p>
          <a:p>
            <a:r>
              <a:rPr lang="nl-NL" dirty="0">
                <a:latin typeface="Calibri" panose="020F0502020204030204" pitchFamily="34" charset="0"/>
              </a:rPr>
              <a:t>De programmaraad vervangt de huidige normcommissie, werkgroepen 2 t/m 11 en het college van deskundigen.</a:t>
            </a:r>
            <a:endParaRPr lang="nl-NL" dirty="0"/>
          </a:p>
        </p:txBody>
      </p:sp>
    </p:spTree>
    <p:extLst>
      <p:ext uri="{BB962C8B-B14F-4D97-AF65-F5344CB8AC3E}">
        <p14:creationId xmlns:p14="http://schemas.microsoft.com/office/powerpoint/2010/main" val="24794610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F93B5740457247B0DB693F730E6566" ma:contentTypeVersion="17" ma:contentTypeDescription="Een nieuw document maken." ma:contentTypeScope="" ma:versionID="fee83c2a805f2c223790509c59702e31">
  <xsd:schema xmlns:xsd="http://www.w3.org/2001/XMLSchema" xmlns:xs="http://www.w3.org/2001/XMLSchema" xmlns:p="http://schemas.microsoft.com/office/2006/metadata/properties" xmlns:ns2="baf3834a-9222-442c-981f-be1668d5434f" xmlns:ns3="20e6e85e-f005-45c2-9b6a-a2a16be9cdf9" targetNamespace="http://schemas.microsoft.com/office/2006/metadata/properties" ma:root="true" ma:fieldsID="c91741166c3d57998d9431d095b0ff47" ns2:_="" ns3:_="">
    <xsd:import namespace="baf3834a-9222-442c-981f-be1668d5434f"/>
    <xsd:import namespace="20e6e85e-f005-45c2-9b6a-a2a16be9cdf9"/>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Datum"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f3834a-9222-442c-981f-be1668d5434f"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int-hash delen" ma:internalName="SharingHintHash" ma:readOnly="true">
      <xsd:simpleType>
        <xsd:restriction base="dms:Text"/>
      </xsd:simpleType>
    </xsd:element>
    <xsd:element name="SharedWithDetails" ma:index="10" nillable="true" ma:displayName="Gedeeld met details" ma:internalName="SharedWithDetails" ma:readOnly="true">
      <xsd:simpleType>
        <xsd:restriction base="dms:Note">
          <xsd:maxLength value="255"/>
        </xsd:restriction>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0e6e85e-f005-45c2-9b6a-a2a16be9cdf9"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Datum" ma:index="23" nillable="true" ma:displayName="Datum" ma:format="DateOnly" ma:internalName="Datum">
      <xsd:simpleType>
        <xsd:restriction base="dms:DateTime"/>
      </xsd:simpleType>
    </xsd:element>
    <xsd:element name="MediaLengthInSeconds" ma:index="24"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um xmlns="20e6e85e-f005-45c2-9b6a-a2a16be9cdf9" xsi:nil="true"/>
  </documentManagement>
</p:properties>
</file>

<file path=customXml/itemProps1.xml><?xml version="1.0" encoding="utf-8"?>
<ds:datastoreItem xmlns:ds="http://schemas.openxmlformats.org/officeDocument/2006/customXml" ds:itemID="{7C4AF1B1-AEE0-4868-9E08-00E2F305D179}"/>
</file>

<file path=customXml/itemProps2.xml><?xml version="1.0" encoding="utf-8"?>
<ds:datastoreItem xmlns:ds="http://schemas.openxmlformats.org/officeDocument/2006/customXml" ds:itemID="{CD1F9D2F-6443-447A-8B28-939F4E85D5A5}"/>
</file>

<file path=customXml/itemProps3.xml><?xml version="1.0" encoding="utf-8"?>
<ds:datastoreItem xmlns:ds="http://schemas.openxmlformats.org/officeDocument/2006/customXml" ds:itemID="{F5AEFA08-C89C-4F67-98FF-BA370896FD03}"/>
</file>

<file path=docProps/app.xml><?xml version="1.0" encoding="utf-8"?>
<Properties xmlns="http://schemas.openxmlformats.org/officeDocument/2006/extended-properties" xmlns:vt="http://schemas.openxmlformats.org/officeDocument/2006/docPropsVTypes">
  <TotalTime>320</TotalTime>
  <Words>506</Words>
  <Application>Microsoft Office PowerPoint</Application>
  <PresentationFormat>Aangepast</PresentationFormat>
  <Paragraphs>125</Paragraphs>
  <Slides>14</Slides>
  <Notes>0</Notes>
  <HiddenSlides>0</HiddenSlides>
  <MMClips>0</MMClips>
  <ScaleCrop>false</ScaleCrop>
  <HeadingPairs>
    <vt:vector size="4" baseType="variant">
      <vt:variant>
        <vt:lpstr>Thema</vt:lpstr>
      </vt:variant>
      <vt:variant>
        <vt:i4>2</vt:i4>
      </vt:variant>
      <vt:variant>
        <vt:lpstr>Diatitels</vt:lpstr>
      </vt:variant>
      <vt:variant>
        <vt:i4>14</vt:i4>
      </vt:variant>
    </vt:vector>
  </HeadingPairs>
  <TitlesOfParts>
    <vt:vector size="16" baseType="lpstr">
      <vt:lpstr>Kantoorthema</vt:lpstr>
      <vt:lpstr>1_Kantoorthema</vt:lpstr>
      <vt:lpstr>TOELICHTING VOORTGANG</vt:lpstr>
      <vt:lpstr>INHOUDSOPGAVE</vt:lpstr>
      <vt:lpstr>SPORTINFRASTRUCTUUR.NL</vt:lpstr>
      <vt:lpstr>WERKGROEPEN</vt:lpstr>
      <vt:lpstr>ENTITEIT SPORTINFRASTRUCTUUR</vt:lpstr>
      <vt:lpstr>BUSINESSMODEL</vt:lpstr>
      <vt:lpstr>KWALITEITSZORGSYSTEEM-1</vt:lpstr>
      <vt:lpstr>KWALITEITSZORGSYSTEEM-2</vt:lpstr>
      <vt:lpstr>PROGRAMMARAAD</vt:lpstr>
      <vt:lpstr>DIGITAAL HANDBOEK</vt:lpstr>
      <vt:lpstr>PROCEDUREHANDBOEK</vt:lpstr>
      <vt:lpstr>VOORSCHRIFTEN</vt:lpstr>
      <vt:lpstr>PLANNING-1</vt:lpstr>
      <vt:lpstr>PLANNING-2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INFORMATIEBIJEENKOMST PROGRAMMARAAD</dc:title>
  <dc:creator>Wilko Zuidema</dc:creator>
  <cp:lastModifiedBy>Bob en Kim</cp:lastModifiedBy>
  <cp:revision>10</cp:revision>
  <dcterms:created xsi:type="dcterms:W3CDTF">2021-09-23T19:22:09Z</dcterms:created>
  <dcterms:modified xsi:type="dcterms:W3CDTF">2021-10-01T07:23:36Z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0x01010015F93B5740457247B0DB693F730E6566</vt:lpwstr>
  </property>
</Properties>
</file>